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 id="2147483707" r:id="rId2"/>
  </p:sldMasterIdLst>
  <p:sldIdLst>
    <p:sldId id="256" r:id="rId3"/>
    <p:sldId id="257" r:id="rId4"/>
    <p:sldId id="258" r:id="rId5"/>
    <p:sldId id="264" r:id="rId6"/>
    <p:sldId id="263" r:id="rId7"/>
    <p:sldId id="265" r:id="rId8"/>
    <p:sldId id="259" r:id="rId9"/>
    <p:sldId id="260" r:id="rId10"/>
    <p:sldId id="261" r:id="rId11"/>
    <p:sldId id="277" r:id="rId12"/>
    <p:sldId id="262" r:id="rId13"/>
    <p:sldId id="282" r:id="rId14"/>
    <p:sldId id="283" r:id="rId15"/>
    <p:sldId id="284" r:id="rId16"/>
    <p:sldId id="266" r:id="rId17"/>
    <p:sldId id="267" r:id="rId18"/>
    <p:sldId id="268" r:id="rId19"/>
    <p:sldId id="269" r:id="rId20"/>
    <p:sldId id="270" r:id="rId21"/>
    <p:sldId id="271" r:id="rId22"/>
    <p:sldId id="272" r:id="rId23"/>
    <p:sldId id="273" r:id="rId24"/>
    <p:sldId id="276" r:id="rId25"/>
    <p:sldId id="275" r:id="rId26"/>
    <p:sldId id="274"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sorterViewPr>
    <p:cViewPr>
      <p:scale>
        <a:sx n="100" d="100"/>
        <a:sy n="100" d="100"/>
      </p:scale>
      <p:origin x="0" y="-4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fr-FR"/>
              <a:t>Modifiez le style du titre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5656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Date Placeholder 2"/>
          <p:cNvSpPr>
            <a:spLocks noGrp="1"/>
          </p:cNvSpPr>
          <p:nvPr>
            <p:ph type="dt" sz="half" idx="10"/>
          </p:nvPr>
        </p:nvSpPr>
        <p:spPr/>
        <p:txBody>
          <a:bodyPr/>
          <a:lstStyle/>
          <a:p>
            <a:fld id="{694FE8DF-1B67-4B3B-B02F-FB6574F231E8}" type="datetimeFigureOut">
              <a:rPr lang="fr-FR" smtClean="0"/>
              <a:t>26/04/2022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4251344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fr-FR"/>
              <a:t>Modifiez le style du titre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3054986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818379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fr-FR"/>
              <a:t>Modifiez le style du titre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1217355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fr-FR"/>
              <a:t>Cliquez pour modifier les styles du texte du masque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6290345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fr-FR"/>
              <a:t>Cliquez pour modifier les styles du texte du masque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37119627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37961392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3952181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F4CF11-9852-408F-B66D-1ED24B16F83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00915BB3-8DB3-445C-8BC4-CA455DBA63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2EA5176-D471-4F5F-9545-31E38FE34BCA}"/>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5" name="Espace réservé du pied de page 4">
            <a:extLst>
              <a:ext uri="{FF2B5EF4-FFF2-40B4-BE49-F238E27FC236}">
                <a16:creationId xmlns:a16="http://schemas.microsoft.com/office/drawing/2014/main" id="{CF759812-C287-4AC3-999C-3B156F69174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2B8AC8D-1B31-4062-9E5C-BE2E5A355E10}"/>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261673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3FF874-853B-4838-AC7A-FD99189ACF2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C3C0554-E01E-4550-B03E-C38221D7C5D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80B3F85-B007-490D-9747-1C3416497F66}"/>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5" name="Espace réservé du pied de page 4">
            <a:extLst>
              <a:ext uri="{FF2B5EF4-FFF2-40B4-BE49-F238E27FC236}">
                <a16:creationId xmlns:a16="http://schemas.microsoft.com/office/drawing/2014/main" id="{9DC5F3DE-2870-434D-B9DA-463AF78AE5B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E2CE008-CF72-48A5-8CF6-EA76AFC933EE}"/>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500405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nchor="ct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39533624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F4B98F-8572-4E9C-8BD2-B8524DB8BAC6}"/>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709A025B-348B-440F-9227-7728477F3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FDC7455D-2D4D-4A9D-89DD-72F91578A08E}"/>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5" name="Espace réservé du pied de page 4">
            <a:extLst>
              <a:ext uri="{FF2B5EF4-FFF2-40B4-BE49-F238E27FC236}">
                <a16:creationId xmlns:a16="http://schemas.microsoft.com/office/drawing/2014/main" id="{B95DD21F-8766-432B-BC32-C132391F26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F5BC8D1-D257-4438-9849-93CF0FEFB580}"/>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13293635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A08B16-23E4-488D-B553-55617082C9E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ABAA952-085C-41AF-AA8C-B6EE838E9DEA}"/>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D6B9FFB-4DCB-4923-8376-4EC75690C9BC}"/>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118D9702-BCC5-4FC0-8B14-02E54BE8C150}"/>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6" name="Espace réservé du pied de page 5">
            <a:extLst>
              <a:ext uri="{FF2B5EF4-FFF2-40B4-BE49-F238E27FC236}">
                <a16:creationId xmlns:a16="http://schemas.microsoft.com/office/drawing/2014/main" id="{7BCC3E68-37DF-48E2-85F8-6F36BB82767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FF6A23B-C149-4412-BA3A-9A1711A00B5A}"/>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23078973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33EFA3-0D6E-483F-85E8-B4BD87256FA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BDCCE054-611D-4FA1-AFDD-22F10C5302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2C61B7D-11BC-4C83-8EFB-80DD29B57CB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72C64D1-EB36-41BF-A647-D1DB65BF65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921A95F-A6C7-4744-B651-558679629DB7}"/>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3E97CE32-D044-4C63-9223-28DCE645C35E}"/>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8" name="Espace réservé du pied de page 7">
            <a:extLst>
              <a:ext uri="{FF2B5EF4-FFF2-40B4-BE49-F238E27FC236}">
                <a16:creationId xmlns:a16="http://schemas.microsoft.com/office/drawing/2014/main" id="{AF5D7C13-C4A9-4C38-9BA6-4FD11153A02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AA2451EF-65E0-44AE-B8E1-71BE6878263B}"/>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28682306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367147-AA08-4A67-B16F-2842459D4115}"/>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05319BED-5F41-42CD-8D4E-6425ECA22085}"/>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4" name="Espace réservé du pied de page 3">
            <a:extLst>
              <a:ext uri="{FF2B5EF4-FFF2-40B4-BE49-F238E27FC236}">
                <a16:creationId xmlns:a16="http://schemas.microsoft.com/office/drawing/2014/main" id="{F8C2BD0C-02B4-4459-8F39-4CC804FF68F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19C6C07D-D402-4D9C-B25A-FAA53EA593DA}"/>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8247495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627CCA0-66F1-4F8E-B2A1-EE16B4B866B4}"/>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3" name="Espace réservé du pied de page 2">
            <a:extLst>
              <a:ext uri="{FF2B5EF4-FFF2-40B4-BE49-F238E27FC236}">
                <a16:creationId xmlns:a16="http://schemas.microsoft.com/office/drawing/2014/main" id="{74B573CB-1D83-425E-A24C-F7ECF15187AA}"/>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DF1B93AB-B6F1-4749-80BC-0DD2FF83287C}"/>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11166390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3EA0BC-6096-4339-A3E1-4F53C04B30F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1F6B5CA-314F-4A90-AC28-1AD3602D0D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BE17A49-8646-446A-8247-218C386F87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79D63F6-5E93-4571-AA3B-A461A8471941}"/>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6" name="Espace réservé du pied de page 5">
            <a:extLst>
              <a:ext uri="{FF2B5EF4-FFF2-40B4-BE49-F238E27FC236}">
                <a16:creationId xmlns:a16="http://schemas.microsoft.com/office/drawing/2014/main" id="{568EA2D1-E749-4B97-83BB-3CC441E2A2B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AFE21B8-3E51-4A67-8B50-59EAADE57DFD}"/>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41747267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246F8E-8532-4A1D-A330-035BAC0C09F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2EEE3364-1BC2-429D-A15F-0A64536D98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85F56A86-2BAE-4F33-AB2B-6D1D406141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0448BDE-E35A-415E-B7C1-2294DE4EF345}"/>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6" name="Espace réservé du pied de page 5">
            <a:extLst>
              <a:ext uri="{FF2B5EF4-FFF2-40B4-BE49-F238E27FC236}">
                <a16:creationId xmlns:a16="http://schemas.microsoft.com/office/drawing/2014/main" id="{0403ABEA-3B76-4C31-A80D-04245B009EF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EC788CB-FF2C-4B43-A0A1-470CF23DFC0D}"/>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29959829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C29AA8-86A5-4B41-93F3-7CB3F9A6D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38A95B7-BD50-4280-BE3F-8D1C16EB286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4B77C3C-7752-4027-84F7-9A07F2186C8D}"/>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5" name="Espace réservé du pied de page 4">
            <a:extLst>
              <a:ext uri="{FF2B5EF4-FFF2-40B4-BE49-F238E27FC236}">
                <a16:creationId xmlns:a16="http://schemas.microsoft.com/office/drawing/2014/main" id="{ABEFF80A-824E-4C88-A5B9-6C5323C46CE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C1C912E-5BD5-46C7-A2EC-645C0F432A88}"/>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17658335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A60AF74-CCBF-4083-BACF-BF49F5B6965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9B6A66A0-CC1A-4A1F-8A1D-973947253BFA}"/>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781360A-D6FC-462A-B155-B3A53535D6B5}"/>
              </a:ext>
            </a:extLst>
          </p:cNvPr>
          <p:cNvSpPr>
            <a:spLocks noGrp="1"/>
          </p:cNvSpPr>
          <p:nvPr>
            <p:ph type="dt" sz="half" idx="10"/>
          </p:nvPr>
        </p:nvSpPr>
        <p:spPr/>
        <p:txBody>
          <a:bodyPr/>
          <a:lstStyle/>
          <a:p>
            <a:fld id="{B5B206AD-914E-47C7-895A-6B813BD9DAD2}" type="datetimeFigureOut">
              <a:rPr lang="fr-FR" smtClean="0"/>
              <a:t>26/04/2022</a:t>
            </a:fld>
            <a:endParaRPr lang="fr-FR"/>
          </a:p>
        </p:txBody>
      </p:sp>
      <p:sp>
        <p:nvSpPr>
          <p:cNvPr id="5" name="Espace réservé du pied de page 4">
            <a:extLst>
              <a:ext uri="{FF2B5EF4-FFF2-40B4-BE49-F238E27FC236}">
                <a16:creationId xmlns:a16="http://schemas.microsoft.com/office/drawing/2014/main" id="{0DCAF538-0182-4D6F-B1F0-924E066F6B5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DF3C0F2-DE27-4237-8B35-CECC9D83C986}"/>
              </a:ext>
            </a:extLst>
          </p:cNvPr>
          <p:cNvSpPr>
            <a:spLocks noGrp="1"/>
          </p:cNvSpPr>
          <p:nvPr>
            <p:ph type="sldNum" sz="quarter" idx="12"/>
          </p:nvPr>
        </p:nvSpPr>
        <p:spPr/>
        <p:txBody>
          <a:bodyPr/>
          <a:lstStyle/>
          <a:p>
            <a:fld id="{080BA2AF-F4E7-4F17-AA4E-C317E71D6CCE}" type="slidenum">
              <a:rPr lang="fr-FR" smtClean="0"/>
              <a:t>‹N°›</a:t>
            </a:fld>
            <a:endParaRPr lang="fr-FR"/>
          </a:p>
        </p:txBody>
      </p:sp>
    </p:spTree>
    <p:extLst>
      <p:ext uri="{BB962C8B-B14F-4D97-AF65-F5344CB8AC3E}">
        <p14:creationId xmlns:p14="http://schemas.microsoft.com/office/powerpoint/2010/main" val="3722114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fr-FR"/>
              <a:t>Modifiez le style du titre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94FE8DF-1B67-4B3B-B02F-FB6574F231E8}" type="datetimeFigureOut">
              <a:rPr lang="fr-FR" smtClean="0"/>
              <a:t>26/04/2022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170787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694FE8DF-1B67-4B3B-B02F-FB6574F231E8}" type="datetimeFigureOut">
              <a:rPr lang="fr-FR" smtClean="0"/>
              <a:t>26/04/2022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1223783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694FE8DF-1B67-4B3B-B02F-FB6574F231E8}" type="datetimeFigureOut">
              <a:rPr lang="fr-FR" smtClean="0"/>
              <a:t>26/04/2022</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585291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694FE8DF-1B67-4B3B-B02F-FB6574F231E8}" type="datetimeFigureOut">
              <a:rPr lang="fr-FR" smtClean="0"/>
              <a:t>26/04/2022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2408447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4FE8DF-1B67-4B3B-B02F-FB6574F231E8}" type="datetimeFigureOut">
              <a:rPr lang="fr-FR" smtClean="0"/>
              <a:t>26/04/2022</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124505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694FE8DF-1B67-4B3B-B02F-FB6574F231E8}" type="datetimeFigureOut">
              <a:rPr lang="fr-FR" smtClean="0"/>
              <a:t>26/04/2022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1496305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fr-FR"/>
              <a:t>Modifiez le style du titre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694FE8DF-1B67-4B3B-B02F-FB6574F231E8}" type="datetimeFigureOut">
              <a:rPr lang="fr-FR" smtClean="0"/>
              <a:t>26/04/2022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60F6226-75B1-45AF-8138-F801AEE8EC8C}" type="slidenum">
              <a:rPr lang="fr-FR" smtClean="0"/>
              <a:t>‹N°›</a:t>
            </a:fld>
            <a:endParaRPr lang="fr-FR"/>
          </a:p>
        </p:txBody>
      </p:sp>
    </p:spTree>
    <p:extLst>
      <p:ext uri="{BB962C8B-B14F-4D97-AF65-F5344CB8AC3E}">
        <p14:creationId xmlns:p14="http://schemas.microsoft.com/office/powerpoint/2010/main" val="2424903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94FE8DF-1B67-4B3B-B02F-FB6574F231E8}" type="datetimeFigureOut">
              <a:rPr lang="fr-FR" smtClean="0"/>
              <a:t>26/04/2022</a:t>
            </a:fld>
            <a:endParaRPr lang="fr-F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fr-F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E60F6226-75B1-45AF-8138-F801AEE8EC8C}" type="slidenum">
              <a:rPr lang="fr-FR" smtClean="0"/>
              <a:t>‹N°›</a:t>
            </a:fld>
            <a:endParaRPr lang="fr-FR"/>
          </a:p>
        </p:txBody>
      </p:sp>
    </p:spTree>
    <p:extLst>
      <p:ext uri="{BB962C8B-B14F-4D97-AF65-F5344CB8AC3E}">
        <p14:creationId xmlns:p14="http://schemas.microsoft.com/office/powerpoint/2010/main" val="1411446429"/>
      </p:ext>
    </p:extLst>
  </p:cSld>
  <p:clrMap bg1="dk1" tx1="lt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E366264-C787-4DF4-8F64-DBE3EDFA88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5A1B399-7450-4732-8FCF-F916D24D4E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7D2C80A-6E6A-4129-A8C3-172DBF7B3D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B206AD-914E-47C7-895A-6B813BD9DAD2}" type="datetimeFigureOut">
              <a:rPr lang="fr-FR" smtClean="0"/>
              <a:t>26/04/2022</a:t>
            </a:fld>
            <a:endParaRPr lang="fr-FR"/>
          </a:p>
        </p:txBody>
      </p:sp>
      <p:sp>
        <p:nvSpPr>
          <p:cNvPr id="5" name="Espace réservé du pied de page 4">
            <a:extLst>
              <a:ext uri="{FF2B5EF4-FFF2-40B4-BE49-F238E27FC236}">
                <a16:creationId xmlns:a16="http://schemas.microsoft.com/office/drawing/2014/main" id="{1A1C13BB-077F-4F89-A210-C7FDC87520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F42BB8AC-8FEE-4844-B3A3-C282D6E80E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0BA2AF-F4E7-4F17-AA4E-C317E71D6CCE}" type="slidenum">
              <a:rPr lang="fr-FR" smtClean="0"/>
              <a:t>‹N°›</a:t>
            </a:fld>
            <a:endParaRPr lang="fr-FR"/>
          </a:p>
        </p:txBody>
      </p:sp>
    </p:spTree>
    <p:extLst>
      <p:ext uri="{BB962C8B-B14F-4D97-AF65-F5344CB8AC3E}">
        <p14:creationId xmlns:p14="http://schemas.microsoft.com/office/powerpoint/2010/main" val="208046106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9.x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9.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9.x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F48B2F-870D-4FC2-AF60-C74EDC0A2F02}"/>
              </a:ext>
            </a:extLst>
          </p:cNvPr>
          <p:cNvSpPr>
            <a:spLocks noGrp="1"/>
          </p:cNvSpPr>
          <p:nvPr>
            <p:ph type="ctrTitle"/>
          </p:nvPr>
        </p:nvSpPr>
        <p:spPr>
          <a:xfrm>
            <a:off x="684212" y="685800"/>
            <a:ext cx="8001000" cy="1608222"/>
          </a:xfrm>
        </p:spPr>
        <p:txBody>
          <a:bodyPr>
            <a:normAutofit fontScale="90000"/>
          </a:bodyPr>
          <a:lstStyle/>
          <a:p>
            <a:pPr algn="ctr"/>
            <a:r>
              <a:rPr lang="fr-FR" sz="3600" dirty="0"/>
              <a:t>Séminaire </a:t>
            </a:r>
            <a:br>
              <a:rPr lang="fr-FR" sz="3600" dirty="0"/>
            </a:br>
            <a:r>
              <a:rPr lang="fr-FR" sz="3600" dirty="0"/>
              <a:t>Construire l’après-crise sanitaire</a:t>
            </a:r>
            <a:br>
              <a:rPr lang="fr-FR" sz="3600" dirty="0"/>
            </a:br>
            <a:r>
              <a:rPr lang="fr-FR" sz="3600" dirty="0"/>
              <a:t> Metz 28/04/2022</a:t>
            </a:r>
          </a:p>
        </p:txBody>
      </p:sp>
      <p:sp>
        <p:nvSpPr>
          <p:cNvPr id="3" name="Sous-titre 2">
            <a:extLst>
              <a:ext uri="{FF2B5EF4-FFF2-40B4-BE49-F238E27FC236}">
                <a16:creationId xmlns:a16="http://schemas.microsoft.com/office/drawing/2014/main" id="{A22F8A91-218E-48BF-B904-DB4EE89A29B8}"/>
              </a:ext>
            </a:extLst>
          </p:cNvPr>
          <p:cNvSpPr>
            <a:spLocks noGrp="1"/>
          </p:cNvSpPr>
          <p:nvPr>
            <p:ph type="subTitle" idx="1"/>
          </p:nvPr>
        </p:nvSpPr>
        <p:spPr/>
        <p:txBody>
          <a:bodyPr/>
          <a:lstStyle/>
          <a:p>
            <a:pPr algn="ctr">
              <a:lnSpc>
                <a:spcPct val="107000"/>
              </a:lnSpc>
              <a:spcAft>
                <a:spcPts val="800"/>
              </a:spcAft>
            </a:pPr>
            <a:r>
              <a:rPr lang="fr-FR" sz="2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Coopération transfrontalière en AMU</a:t>
            </a:r>
            <a:endPar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Proposition de méthodologie opérationnelle</a:t>
            </a:r>
            <a:endPar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Dr B Maire (Est-Rescue)</a:t>
            </a:r>
          </a:p>
          <a:p>
            <a:endParaRPr lang="fr-FR" dirty="0"/>
          </a:p>
        </p:txBody>
      </p:sp>
    </p:spTree>
    <p:extLst>
      <p:ext uri="{BB962C8B-B14F-4D97-AF65-F5344CB8AC3E}">
        <p14:creationId xmlns:p14="http://schemas.microsoft.com/office/powerpoint/2010/main" val="949330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7B1467-70C2-4F25-873F-CDDB05D10512}"/>
              </a:ext>
            </a:extLst>
          </p:cNvPr>
          <p:cNvSpPr>
            <a:spLocks noGrp="1"/>
          </p:cNvSpPr>
          <p:nvPr>
            <p:ph type="title"/>
          </p:nvPr>
        </p:nvSpPr>
        <p:spPr/>
        <p:txBody>
          <a:bodyPr/>
          <a:lstStyle/>
          <a:p>
            <a:endParaRPr lang="fr-FR"/>
          </a:p>
        </p:txBody>
      </p:sp>
      <p:pic>
        <p:nvPicPr>
          <p:cNvPr id="5" name="Espace réservé du contenu 4">
            <a:extLst>
              <a:ext uri="{FF2B5EF4-FFF2-40B4-BE49-F238E27FC236}">
                <a16:creationId xmlns:a16="http://schemas.microsoft.com/office/drawing/2014/main" id="{DEC5EA29-31F7-4AAA-B196-1A4CBAFCD0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240462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931A41-7CDC-4800-AF89-944AFCB816E0}"/>
              </a:ext>
            </a:extLst>
          </p:cNvPr>
          <p:cNvSpPr>
            <a:spLocks noGrp="1"/>
          </p:cNvSpPr>
          <p:nvPr>
            <p:ph type="title"/>
          </p:nvPr>
        </p:nvSpPr>
        <p:spPr/>
        <p:txBody>
          <a:bodyPr/>
          <a:lstStyle/>
          <a:p>
            <a:endParaRPr lang="fr-FR"/>
          </a:p>
        </p:txBody>
      </p:sp>
      <p:pic>
        <p:nvPicPr>
          <p:cNvPr id="5" name="Espace réservé du contenu 4">
            <a:extLst>
              <a:ext uri="{FF2B5EF4-FFF2-40B4-BE49-F238E27FC236}">
                <a16:creationId xmlns:a16="http://schemas.microsoft.com/office/drawing/2014/main" id="{10C2E301-E96A-4EA2-84C8-97F4F426149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7018421"/>
          </a:xfrm>
        </p:spPr>
      </p:pic>
    </p:spTree>
    <p:extLst>
      <p:ext uri="{BB962C8B-B14F-4D97-AF65-F5344CB8AC3E}">
        <p14:creationId xmlns:p14="http://schemas.microsoft.com/office/powerpoint/2010/main" val="3591864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F873DE-7923-4278-91A0-7FAB9EB593F7}"/>
              </a:ext>
            </a:extLst>
          </p:cNvPr>
          <p:cNvSpPr>
            <a:spLocks noGrp="1"/>
          </p:cNvSpPr>
          <p:nvPr>
            <p:ph type="title"/>
          </p:nvPr>
        </p:nvSpPr>
        <p:spPr>
          <a:xfrm>
            <a:off x="780194" y="51872"/>
            <a:ext cx="10515600" cy="491852"/>
          </a:xfrm>
        </p:spPr>
        <p:txBody>
          <a:bodyPr>
            <a:normAutofit/>
          </a:bodyPr>
          <a:lstStyle/>
          <a:p>
            <a:pPr algn="ctr"/>
            <a:r>
              <a:rPr lang="fr-FR" sz="2000" dirty="0">
                <a:solidFill>
                  <a:schemeClr val="tx2"/>
                </a:solidFill>
              </a:rPr>
              <a:t>Commune limitrophe – isochrone 20 min</a:t>
            </a:r>
          </a:p>
        </p:txBody>
      </p:sp>
      <p:sp>
        <p:nvSpPr>
          <p:cNvPr id="3" name="Espace réservé du contenu 2">
            <a:extLst>
              <a:ext uri="{FF2B5EF4-FFF2-40B4-BE49-F238E27FC236}">
                <a16:creationId xmlns:a16="http://schemas.microsoft.com/office/drawing/2014/main" id="{360D9D3C-8D68-4268-9D54-719D4C3B591B}"/>
              </a:ext>
            </a:extLst>
          </p:cNvPr>
          <p:cNvSpPr>
            <a:spLocks noGrp="1"/>
          </p:cNvSpPr>
          <p:nvPr>
            <p:ph idx="1"/>
          </p:nvPr>
        </p:nvSpPr>
        <p:spPr>
          <a:xfrm>
            <a:off x="210152" y="1273793"/>
            <a:ext cx="1140084" cy="5375304"/>
          </a:xfrm>
        </p:spPr>
        <p:txBody>
          <a:bodyPr>
            <a:normAutofit/>
          </a:bodyPr>
          <a:lstStyle/>
          <a:p>
            <a:pPr marL="0" indent="0">
              <a:buNone/>
            </a:pPr>
            <a:r>
              <a:rPr lang="fr-FR" sz="2400" dirty="0">
                <a:cs typeface="Calibri" panose="020F0502020204030204" pitchFamily="34" charset="0"/>
              </a:rPr>
              <a:t>ex. France</a:t>
            </a:r>
          </a:p>
          <a:p>
            <a:pPr marL="0" indent="0">
              <a:buNone/>
            </a:pPr>
            <a:endParaRPr lang="fr-FR" sz="18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fr-FR" dirty="0"/>
          </a:p>
        </p:txBody>
      </p:sp>
      <p:pic>
        <p:nvPicPr>
          <p:cNvPr id="5" name="Graphique 6">
            <a:extLst>
              <a:ext uri="{FF2B5EF4-FFF2-40B4-BE49-F238E27FC236}">
                <a16:creationId xmlns:a16="http://schemas.microsoft.com/office/drawing/2014/main" id="{6C65CD62-44C8-4A0D-9AFC-C769A4A0D12D}"/>
              </a:ext>
            </a:extLst>
          </p:cNvPr>
          <p:cNvPicPr>
            <a:picLocks noChangeAspect="1"/>
          </p:cNvPicPr>
          <p:nvPr/>
        </p:nvPicPr>
        <p:blipFill>
          <a:blip r:embed="rId2">
            <a:alphaModFix amt="7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4581" y="5390950"/>
            <a:ext cx="2869396" cy="2830357"/>
          </a:xfrm>
          <a:prstGeom prst="rect">
            <a:avLst/>
          </a:prstGeom>
        </p:spPr>
      </p:pic>
      <p:pic>
        <p:nvPicPr>
          <p:cNvPr id="6" name="Image 5">
            <a:extLst>
              <a:ext uri="{FF2B5EF4-FFF2-40B4-BE49-F238E27FC236}">
                <a16:creationId xmlns:a16="http://schemas.microsoft.com/office/drawing/2014/main" id="{A9550C1C-F1E2-4E66-95A8-5A003BD846FF}"/>
              </a:ext>
            </a:extLst>
          </p:cNvPr>
          <p:cNvPicPr>
            <a:picLocks noChangeAspect="1"/>
          </p:cNvPicPr>
          <p:nvPr/>
        </p:nvPicPr>
        <p:blipFill>
          <a:blip r:embed="rId4"/>
          <a:stretch>
            <a:fillRect/>
          </a:stretch>
        </p:blipFill>
        <p:spPr>
          <a:xfrm>
            <a:off x="1350236" y="623843"/>
            <a:ext cx="10266667" cy="6182285"/>
          </a:xfrm>
          <a:prstGeom prst="rect">
            <a:avLst/>
          </a:prstGeom>
        </p:spPr>
      </p:pic>
    </p:spTree>
    <p:extLst>
      <p:ext uri="{BB962C8B-B14F-4D97-AF65-F5344CB8AC3E}">
        <p14:creationId xmlns:p14="http://schemas.microsoft.com/office/powerpoint/2010/main" val="3909230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F873DE-7923-4278-91A0-7FAB9EB593F7}"/>
              </a:ext>
            </a:extLst>
          </p:cNvPr>
          <p:cNvSpPr>
            <a:spLocks noGrp="1"/>
          </p:cNvSpPr>
          <p:nvPr>
            <p:ph type="title"/>
          </p:nvPr>
        </p:nvSpPr>
        <p:spPr>
          <a:xfrm>
            <a:off x="575094" y="325237"/>
            <a:ext cx="10515600" cy="491852"/>
          </a:xfrm>
        </p:spPr>
        <p:txBody>
          <a:bodyPr>
            <a:normAutofit/>
          </a:bodyPr>
          <a:lstStyle/>
          <a:p>
            <a:pPr algn="ctr"/>
            <a:r>
              <a:rPr lang="fr-FR" sz="2000" dirty="0">
                <a:solidFill>
                  <a:schemeClr val="tx2"/>
                </a:solidFill>
              </a:rPr>
              <a:t>Commune limitrophe – isochrone 20 min</a:t>
            </a:r>
          </a:p>
        </p:txBody>
      </p:sp>
      <p:sp>
        <p:nvSpPr>
          <p:cNvPr id="3" name="Espace réservé du contenu 2">
            <a:extLst>
              <a:ext uri="{FF2B5EF4-FFF2-40B4-BE49-F238E27FC236}">
                <a16:creationId xmlns:a16="http://schemas.microsoft.com/office/drawing/2014/main" id="{360D9D3C-8D68-4268-9D54-719D4C3B591B}"/>
              </a:ext>
            </a:extLst>
          </p:cNvPr>
          <p:cNvSpPr>
            <a:spLocks noGrp="1"/>
          </p:cNvSpPr>
          <p:nvPr>
            <p:ph idx="1"/>
          </p:nvPr>
        </p:nvSpPr>
        <p:spPr>
          <a:xfrm>
            <a:off x="345352" y="953844"/>
            <a:ext cx="2765317" cy="491852"/>
          </a:xfrm>
        </p:spPr>
        <p:txBody>
          <a:bodyPr>
            <a:normAutofit/>
          </a:bodyPr>
          <a:lstStyle/>
          <a:p>
            <a:pPr marL="0" indent="0">
              <a:buNone/>
            </a:pPr>
            <a:r>
              <a:rPr lang="fr-FR" sz="2400" dirty="0">
                <a:cs typeface="Calibri" panose="020F0502020204030204" pitchFamily="34" charset="0"/>
              </a:rPr>
              <a:t>ex. Belgique</a:t>
            </a:r>
          </a:p>
          <a:p>
            <a:pPr marL="0" indent="0">
              <a:buNone/>
            </a:pPr>
            <a:endParaRPr lang="fr-FR" sz="18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fr-FR" dirty="0"/>
          </a:p>
        </p:txBody>
      </p:sp>
      <p:pic>
        <p:nvPicPr>
          <p:cNvPr id="5" name="Graphique 6">
            <a:extLst>
              <a:ext uri="{FF2B5EF4-FFF2-40B4-BE49-F238E27FC236}">
                <a16:creationId xmlns:a16="http://schemas.microsoft.com/office/drawing/2014/main" id="{6C65CD62-44C8-4A0D-9AFC-C769A4A0D12D}"/>
              </a:ext>
            </a:extLst>
          </p:cNvPr>
          <p:cNvPicPr>
            <a:picLocks noChangeAspect="1"/>
          </p:cNvPicPr>
          <p:nvPr/>
        </p:nvPicPr>
        <p:blipFill>
          <a:blip r:embed="rId2">
            <a:alphaModFix amt="7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4581" y="5390950"/>
            <a:ext cx="2869396" cy="2830357"/>
          </a:xfrm>
          <a:prstGeom prst="rect">
            <a:avLst/>
          </a:prstGeom>
        </p:spPr>
      </p:pic>
      <p:pic>
        <p:nvPicPr>
          <p:cNvPr id="8" name="Image 7">
            <a:extLst>
              <a:ext uri="{FF2B5EF4-FFF2-40B4-BE49-F238E27FC236}">
                <a16:creationId xmlns:a16="http://schemas.microsoft.com/office/drawing/2014/main" id="{58D8E385-093D-43BE-AB29-C911DC0EC35B}"/>
              </a:ext>
            </a:extLst>
          </p:cNvPr>
          <p:cNvPicPr>
            <a:picLocks noChangeAspect="1"/>
          </p:cNvPicPr>
          <p:nvPr/>
        </p:nvPicPr>
        <p:blipFill>
          <a:blip r:embed="rId4"/>
          <a:stretch>
            <a:fillRect/>
          </a:stretch>
        </p:blipFill>
        <p:spPr>
          <a:xfrm>
            <a:off x="58396" y="1719206"/>
            <a:ext cx="12075207" cy="3671744"/>
          </a:xfrm>
          <a:prstGeom prst="rect">
            <a:avLst/>
          </a:prstGeom>
        </p:spPr>
      </p:pic>
    </p:spTree>
    <p:extLst>
      <p:ext uri="{BB962C8B-B14F-4D97-AF65-F5344CB8AC3E}">
        <p14:creationId xmlns:p14="http://schemas.microsoft.com/office/powerpoint/2010/main" val="3100269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F873DE-7923-4278-91A0-7FAB9EB593F7}"/>
              </a:ext>
            </a:extLst>
          </p:cNvPr>
          <p:cNvSpPr>
            <a:spLocks noGrp="1"/>
          </p:cNvSpPr>
          <p:nvPr>
            <p:ph type="title"/>
          </p:nvPr>
        </p:nvSpPr>
        <p:spPr>
          <a:xfrm>
            <a:off x="609278" y="266578"/>
            <a:ext cx="10515600" cy="491852"/>
          </a:xfrm>
        </p:spPr>
        <p:txBody>
          <a:bodyPr>
            <a:normAutofit/>
          </a:bodyPr>
          <a:lstStyle/>
          <a:p>
            <a:pPr algn="ctr"/>
            <a:r>
              <a:rPr lang="fr-FR" sz="2000" dirty="0">
                <a:solidFill>
                  <a:schemeClr val="tx2"/>
                </a:solidFill>
              </a:rPr>
              <a:t>Commune limitrophe – isochrone 20 min</a:t>
            </a:r>
          </a:p>
        </p:txBody>
      </p:sp>
      <p:sp>
        <p:nvSpPr>
          <p:cNvPr id="3" name="Espace réservé du contenu 2">
            <a:extLst>
              <a:ext uri="{FF2B5EF4-FFF2-40B4-BE49-F238E27FC236}">
                <a16:creationId xmlns:a16="http://schemas.microsoft.com/office/drawing/2014/main" id="{360D9D3C-8D68-4268-9D54-719D4C3B591B}"/>
              </a:ext>
            </a:extLst>
          </p:cNvPr>
          <p:cNvSpPr>
            <a:spLocks noGrp="1"/>
          </p:cNvSpPr>
          <p:nvPr>
            <p:ph idx="1"/>
          </p:nvPr>
        </p:nvSpPr>
        <p:spPr>
          <a:xfrm>
            <a:off x="370990" y="828896"/>
            <a:ext cx="2765317" cy="491852"/>
          </a:xfrm>
        </p:spPr>
        <p:txBody>
          <a:bodyPr>
            <a:normAutofit/>
          </a:bodyPr>
          <a:lstStyle/>
          <a:p>
            <a:pPr marL="0" indent="0">
              <a:buNone/>
            </a:pPr>
            <a:r>
              <a:rPr lang="fr-FR" sz="2400" dirty="0">
                <a:cs typeface="Calibri" panose="020F0502020204030204" pitchFamily="34" charset="0"/>
              </a:rPr>
              <a:t>ex. Luxembourg</a:t>
            </a:r>
          </a:p>
          <a:p>
            <a:pPr marL="0" indent="0">
              <a:buNone/>
            </a:pPr>
            <a:endParaRPr lang="fr-FR" sz="18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fr-FR" dirty="0"/>
          </a:p>
        </p:txBody>
      </p:sp>
      <p:pic>
        <p:nvPicPr>
          <p:cNvPr id="5" name="Graphique 6">
            <a:extLst>
              <a:ext uri="{FF2B5EF4-FFF2-40B4-BE49-F238E27FC236}">
                <a16:creationId xmlns:a16="http://schemas.microsoft.com/office/drawing/2014/main" id="{6C65CD62-44C8-4A0D-9AFC-C769A4A0D12D}"/>
              </a:ext>
            </a:extLst>
          </p:cNvPr>
          <p:cNvPicPr>
            <a:picLocks noChangeAspect="1"/>
          </p:cNvPicPr>
          <p:nvPr/>
        </p:nvPicPr>
        <p:blipFill>
          <a:blip r:embed="rId2">
            <a:alphaModFix amt="7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4581" y="5390950"/>
            <a:ext cx="2869396" cy="2830357"/>
          </a:xfrm>
          <a:prstGeom prst="rect">
            <a:avLst/>
          </a:prstGeom>
        </p:spPr>
      </p:pic>
      <p:pic>
        <p:nvPicPr>
          <p:cNvPr id="15" name="Image 14">
            <a:extLst>
              <a:ext uri="{FF2B5EF4-FFF2-40B4-BE49-F238E27FC236}">
                <a16:creationId xmlns:a16="http://schemas.microsoft.com/office/drawing/2014/main" id="{4E0C9CED-0961-4236-A8F8-40661B7C4E43}"/>
              </a:ext>
            </a:extLst>
          </p:cNvPr>
          <p:cNvPicPr>
            <a:picLocks noChangeAspect="1"/>
          </p:cNvPicPr>
          <p:nvPr/>
        </p:nvPicPr>
        <p:blipFill>
          <a:blip r:embed="rId4"/>
          <a:stretch>
            <a:fillRect/>
          </a:stretch>
        </p:blipFill>
        <p:spPr>
          <a:xfrm>
            <a:off x="69540" y="1354217"/>
            <a:ext cx="12052919" cy="5188511"/>
          </a:xfrm>
          <a:prstGeom prst="rect">
            <a:avLst/>
          </a:prstGeom>
        </p:spPr>
      </p:pic>
    </p:spTree>
    <p:extLst>
      <p:ext uri="{BB962C8B-B14F-4D97-AF65-F5344CB8AC3E}">
        <p14:creationId xmlns:p14="http://schemas.microsoft.com/office/powerpoint/2010/main" val="2965817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94EAF6-5087-437E-A4D1-BA590E23D2E9}"/>
              </a:ext>
            </a:extLst>
          </p:cNvPr>
          <p:cNvSpPr>
            <a:spLocks noGrp="1"/>
          </p:cNvSpPr>
          <p:nvPr>
            <p:ph idx="1"/>
          </p:nvPr>
        </p:nvSpPr>
        <p:spPr>
          <a:xfrm>
            <a:off x="684211" y="685800"/>
            <a:ext cx="8868161" cy="5493058"/>
          </a:xfrm>
        </p:spPr>
        <p:txBody>
          <a:bodyPr>
            <a:noAutofit/>
          </a:bodyPr>
          <a:lstStyle/>
          <a:p>
            <a:pPr marL="0" indent="0">
              <a:buNone/>
            </a:pPr>
            <a:r>
              <a:rPr lang="fr-FR" sz="2800" dirty="0">
                <a:solidFill>
                  <a:srgbClr val="FF0000"/>
                </a:solidFill>
              </a:rPr>
              <a:t> Quel est le niveau de collaboration souhaité ? (1)</a:t>
            </a:r>
            <a:endParaRPr lang="fr-FR" sz="2800" dirty="0">
              <a:solidFill>
                <a:schemeClr val="tx1"/>
              </a:solidFill>
              <a:latin typeface="Calibri" panose="020F0502020204030204" pitchFamily="34" charset="0"/>
              <a:cs typeface="Calibri" panose="020F0502020204030204" pitchFamily="34" charset="0"/>
            </a:endParaRPr>
          </a:p>
          <a:p>
            <a:r>
              <a:rPr lang="fr-FR" sz="2800" dirty="0">
                <a:solidFill>
                  <a:schemeClr val="tx1"/>
                </a:solidFill>
                <a:latin typeface="Calibri" panose="020F0502020204030204" pitchFamily="34" charset="0"/>
                <a:cs typeface="Calibri" panose="020F0502020204030204" pitchFamily="34" charset="0"/>
              </a:rPr>
              <a:t>Le choix du niveau de collaboration et plus précisément des modalités d’engagement des SM, a un impact opérationnel direct</a:t>
            </a:r>
          </a:p>
          <a:p>
            <a:r>
              <a:rPr lang="fr-FR" sz="2800" dirty="0">
                <a:solidFill>
                  <a:schemeClr val="tx1"/>
                </a:solidFill>
                <a:latin typeface="Calibri" panose="020F0502020204030204" pitchFamily="34" charset="0"/>
                <a:cs typeface="Calibri" panose="020F0502020204030204" pitchFamily="34" charset="0"/>
              </a:rPr>
              <a:t>En effet, les SM peuvent intervenir en transfrontalier selon le principe de proximité ou selon le principe de subsidiarité</a:t>
            </a:r>
          </a:p>
          <a:p>
            <a:r>
              <a:rPr lang="fr-FR" sz="2800" dirty="0">
                <a:solidFill>
                  <a:schemeClr val="tx1"/>
                </a:solidFill>
                <a:latin typeface="Calibri" panose="020F0502020204030204" pitchFamily="34" charset="0"/>
                <a:cs typeface="Calibri" panose="020F0502020204030204" pitchFamily="34" charset="0"/>
              </a:rPr>
              <a:t>Selon le principe retenu, le territoire et donc la population concernée sont quantitativement très différents</a:t>
            </a:r>
          </a:p>
        </p:txBody>
      </p:sp>
    </p:spTree>
    <p:extLst>
      <p:ext uri="{BB962C8B-B14F-4D97-AF65-F5344CB8AC3E}">
        <p14:creationId xmlns:p14="http://schemas.microsoft.com/office/powerpoint/2010/main" val="3741305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11E8B02-1E86-42F8-86F6-1C4827C63B34}"/>
              </a:ext>
            </a:extLst>
          </p:cNvPr>
          <p:cNvSpPr>
            <a:spLocks noGrp="1"/>
          </p:cNvSpPr>
          <p:nvPr>
            <p:ph idx="1"/>
          </p:nvPr>
        </p:nvSpPr>
        <p:spPr>
          <a:xfrm>
            <a:off x="684212" y="328474"/>
            <a:ext cx="9358146" cy="6036815"/>
          </a:xfrm>
        </p:spPr>
        <p:txBody>
          <a:bodyPr>
            <a:normAutofit/>
          </a:bodyPr>
          <a:lstStyle/>
          <a:p>
            <a:pPr marL="171450" indent="0" algn="ctr">
              <a:lnSpc>
                <a:spcPct val="107000"/>
              </a:lnSpc>
              <a:spcAft>
                <a:spcPts val="800"/>
              </a:spcAft>
              <a:buNone/>
            </a:pPr>
            <a:r>
              <a:rPr lang="fr-FR" sz="2400" dirty="0">
                <a:solidFill>
                  <a:srgbClr val="FF0000"/>
                </a:solidFill>
              </a:rPr>
              <a:t>Quel est le niveau de collaboration souhaité ? (2)</a:t>
            </a:r>
            <a:endParaRPr lang="fr-FR" sz="24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171450" indent="0" algn="ctr">
              <a:lnSpc>
                <a:spcPct val="107000"/>
              </a:lnSpc>
              <a:spcAft>
                <a:spcPts val="800"/>
              </a:spcAft>
              <a:buNone/>
            </a:pPr>
            <a:r>
              <a:rPr lang="fr-FR" sz="2400" i="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Les territoires AMU transfrontaliers de </a:t>
            </a:r>
            <a:r>
              <a:rPr lang="fr-FR" sz="2400" b="1" i="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proximité</a:t>
            </a:r>
            <a:endParaRPr lang="fr-FR" sz="24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Ils sont constitués des communes pour lesquelles les secours </a:t>
            </a:r>
            <a:r>
              <a:rPr lang="fr-FR" sz="2400" dirty="0">
                <a:solidFill>
                  <a:schemeClr val="tx1"/>
                </a:solidFill>
                <a:effectLst/>
                <a:latin typeface="Century" panose="02040604050505020304" pitchFamily="18" charset="0"/>
                <a:ea typeface="Calibri" panose="020F0502020204030204" pitchFamily="34" charset="0"/>
                <a:cs typeface="Times New Roman" panose="02020603050405020304" pitchFamily="18" charset="0"/>
              </a:rPr>
              <a:t>médicaux</a:t>
            </a: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interviennent en transfrontalier en première intention (indépendamment de la disponibilité des secours médicaux territorialement compétents). </a:t>
            </a:r>
          </a:p>
          <a:p>
            <a:pPr marL="457200">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Dans ce cas, la justification est liée à un gain significatif en </a:t>
            </a:r>
            <a:r>
              <a:rPr lang="fr-FR" sz="2400" dirty="0">
                <a:solidFill>
                  <a:schemeClr val="tx1"/>
                </a:solidFill>
                <a:latin typeface="Calibri" panose="020F0502020204030204" pitchFamily="34" charset="0"/>
                <a:ea typeface="Calibri" panose="020F0502020204030204" pitchFamily="34" charset="0"/>
                <a:cs typeface="Times New Roman" panose="02020603050405020304" pitchFamily="18" charset="0"/>
              </a:rPr>
              <a:t>ce qui concerne le</a:t>
            </a: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délai d’intervention (&gt;7 min) par rapport à l’intervention, en première intention, des secours médicaux territorialement compétents </a:t>
            </a:r>
          </a:p>
          <a:p>
            <a:pPr marL="457200">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Par ailleurs, le délai d’intervention ne doit pas excéder 20 minutes par rapport à ces bases (1h d’indisponibilité)</a:t>
            </a:r>
            <a:endParaRPr lang="fr-FR" sz="2400" dirty="0">
              <a:solidFill>
                <a:schemeClr val="tx1"/>
              </a:solidFill>
            </a:endParaRPr>
          </a:p>
          <a:p>
            <a:pPr marL="457200">
              <a:lnSpc>
                <a:spcPct val="107000"/>
              </a:lnSpc>
              <a:spcAft>
                <a:spcPts val="800"/>
              </a:spcAft>
            </a:pPr>
            <a:endParaRPr lang="fr-FR"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64579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9022B2A-CFC6-4D17-8D30-54F8F1969384}"/>
              </a:ext>
            </a:extLst>
          </p:cNvPr>
          <p:cNvSpPr>
            <a:spLocks noGrp="1"/>
          </p:cNvSpPr>
          <p:nvPr>
            <p:ph idx="1"/>
          </p:nvPr>
        </p:nvSpPr>
        <p:spPr>
          <a:xfrm>
            <a:off x="684212" y="320842"/>
            <a:ext cx="9310020" cy="5769240"/>
          </a:xfrm>
        </p:spPr>
        <p:txBody>
          <a:bodyPr>
            <a:normAutofit/>
          </a:bodyPr>
          <a:lstStyle/>
          <a:p>
            <a:pPr marL="0" lvl="0" indent="0" algn="ctr">
              <a:lnSpc>
                <a:spcPct val="107000"/>
              </a:lnSpc>
              <a:buNone/>
            </a:pPr>
            <a:r>
              <a:rPr lang="fr-FR" sz="2400" dirty="0">
                <a:solidFill>
                  <a:srgbClr val="FF0000"/>
                </a:solidFill>
              </a:rPr>
              <a:t>Quel est le niveau de collaboration souhaité ? (3)</a:t>
            </a:r>
            <a:endParaRPr lang="fr-FR" sz="24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fr-FR" sz="2400" i="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Les territoires AMU transfrontaliers de </a:t>
            </a:r>
            <a:r>
              <a:rPr lang="fr-FR" sz="2400" b="1" i="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subsidiarité</a:t>
            </a:r>
            <a:endParaRPr lang="fr-FR" sz="24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Ils sont constitués des communes pour lesquelles les secours médicaux interviennent en transfrontalier en seconde intention (en cas d’indisponibilité des SM territorialement compétents)</a:t>
            </a:r>
          </a:p>
          <a:p>
            <a:pPr marL="457200">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Ces interventions sont également justifiées dès lors qu’il existe un gain significatif en ce qui concerne le délai d’intervention (&gt;7min) mais cette fois-ci par rapport à l’intervention, en seconde intention, des secours médicaux territorialement compétents </a:t>
            </a:r>
          </a:p>
          <a:p>
            <a:pPr marL="457200">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Là aussi, le délai d’intervention ne doit pas excéder 20 minutes par rapport à ces bases (1h d’indisponibilité)</a:t>
            </a:r>
            <a:endParaRPr lang="fr-FR" sz="2400" dirty="0">
              <a:solidFill>
                <a:schemeClr val="tx1"/>
              </a:solidFill>
            </a:endParaRPr>
          </a:p>
          <a:p>
            <a:pPr marL="171450" indent="0">
              <a:lnSpc>
                <a:spcPct val="107000"/>
              </a:lnSpc>
              <a:spcAft>
                <a:spcPts val="800"/>
              </a:spcAft>
              <a:buNone/>
            </a:pPr>
            <a:endParaRPr lang="fr-FR" sz="2400" dirty="0">
              <a:solidFill>
                <a:schemeClr val="tx1"/>
              </a:solidFill>
            </a:endParaRPr>
          </a:p>
        </p:txBody>
      </p:sp>
    </p:spTree>
    <p:extLst>
      <p:ext uri="{BB962C8B-B14F-4D97-AF65-F5344CB8AC3E}">
        <p14:creationId xmlns:p14="http://schemas.microsoft.com/office/powerpoint/2010/main" val="2667319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950D75-3F55-4029-8018-4733FDBA9C62}"/>
              </a:ext>
            </a:extLst>
          </p:cNvPr>
          <p:cNvSpPr>
            <a:spLocks noGrp="1"/>
          </p:cNvSpPr>
          <p:nvPr>
            <p:ph idx="1"/>
          </p:nvPr>
        </p:nvSpPr>
        <p:spPr>
          <a:xfrm>
            <a:off x="684212" y="685800"/>
            <a:ext cx="8534400" cy="5395404"/>
          </a:xfrm>
        </p:spPr>
        <p:txBody>
          <a:bodyPr/>
          <a:lstStyle/>
          <a:p>
            <a:pPr marL="0" indent="0" algn="ctr">
              <a:buNone/>
            </a:pPr>
            <a:r>
              <a:rPr lang="fr-FR" sz="2400" dirty="0">
                <a:solidFill>
                  <a:srgbClr val="FF0000"/>
                </a:solidFill>
              </a:rPr>
              <a:t>Quelles sont les implications opérationnelles ? (1)</a:t>
            </a:r>
            <a:br>
              <a:rPr lang="fr-FR" sz="2400" dirty="0">
                <a:solidFill>
                  <a:schemeClr val="tx1"/>
                </a:solidFill>
              </a:rPr>
            </a:br>
            <a:endPar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La détermination des populations de ces territoires est indispensable pour évaluer l’impact potentiel de la mise en place de ces procédures, en termes de surcharge d’activité pour les SM impliqués. </a:t>
            </a:r>
          </a:p>
          <a:p>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Pour cela, nous avons retenu le chiffre de 0.9% comme % de recours aux SM de la population soit 900 interventions pour 100 000 habitants (ratio nombre d’interventions SMUR primaires rapporté à la population selon les données nationales françaises et les données de la région Grand Est).</a:t>
            </a:r>
          </a:p>
          <a:p>
            <a:endParaRPr lang="fr-FR" dirty="0"/>
          </a:p>
        </p:txBody>
      </p:sp>
    </p:spTree>
    <p:extLst>
      <p:ext uri="{BB962C8B-B14F-4D97-AF65-F5344CB8AC3E}">
        <p14:creationId xmlns:p14="http://schemas.microsoft.com/office/powerpoint/2010/main" val="440668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1A540B3-B614-47D4-B743-42E7B8354EAC}"/>
              </a:ext>
            </a:extLst>
          </p:cNvPr>
          <p:cNvSpPr>
            <a:spLocks noGrp="1"/>
          </p:cNvSpPr>
          <p:nvPr>
            <p:ph idx="1"/>
          </p:nvPr>
        </p:nvSpPr>
        <p:spPr>
          <a:xfrm>
            <a:off x="684212" y="685800"/>
            <a:ext cx="8534400" cy="5608468"/>
          </a:xfrm>
        </p:spPr>
        <p:txBody>
          <a:bodyPr/>
          <a:lstStyle/>
          <a:p>
            <a:pPr marL="0" indent="0" algn="ctr">
              <a:buNone/>
            </a:pPr>
            <a:r>
              <a:rPr lang="fr-FR" sz="2400" dirty="0">
                <a:solidFill>
                  <a:srgbClr val="FF0000"/>
                </a:solidFill>
              </a:rPr>
              <a:t>Quelles sont les implications opérationnelles ? (2)</a:t>
            </a:r>
            <a:br>
              <a:rPr lang="fr-FR" sz="2400" dirty="0">
                <a:solidFill>
                  <a:schemeClr val="tx1"/>
                </a:solidFill>
              </a:rPr>
            </a:br>
            <a:endPar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 cas d’intervention selon le principe de proximité, ce nombre correspond aux interventions que le SU transfrontalier devra effectuer en sus de son activité habituelle. </a:t>
            </a:r>
          </a:p>
          <a:p>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 cas d’intervention selon le principe de subsidiarité, seul un pourcentage de ce nombre doit être pris en compte. Ce % , qui correspond au % d’indisponibilité d’un SM, n’est pas disponible en France mais doit, a priori,</a:t>
            </a:r>
            <a:r>
              <a:rPr lang="fr-FR" sz="2400" dirty="0">
                <a:solidFill>
                  <a:schemeClr val="tx1"/>
                </a:solidFill>
                <a:latin typeface="Calibri" panose="020F0502020204030204" pitchFamily="34" charset="0"/>
                <a:ea typeface="Calibri" panose="020F0502020204030204" pitchFamily="34" charset="0"/>
                <a:cs typeface="Times New Roman" panose="02020603050405020304" pitchFamily="18" charset="0"/>
              </a:rPr>
              <a:t> être compris entre 5 et 10%.</a:t>
            </a:r>
            <a:endPar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1289659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42B604F-65B5-43C6-9856-DFECCCA4F20E}"/>
              </a:ext>
            </a:extLst>
          </p:cNvPr>
          <p:cNvSpPr>
            <a:spLocks noGrp="1"/>
          </p:cNvSpPr>
          <p:nvPr>
            <p:ph idx="1"/>
          </p:nvPr>
        </p:nvSpPr>
        <p:spPr>
          <a:xfrm>
            <a:off x="684212" y="272716"/>
            <a:ext cx="8534400" cy="5693078"/>
          </a:xfrm>
        </p:spPr>
        <p:txBody>
          <a:bodyPr>
            <a:normAutofit/>
          </a:bodyPr>
          <a:lstStyle/>
          <a:p>
            <a:pPr algn="ctr">
              <a:lnSpc>
                <a:spcPct val="107000"/>
              </a:lnSpc>
              <a:spcAft>
                <a:spcPts val="800"/>
              </a:spcAft>
            </a:pPr>
            <a:endParaRPr lang="fr-FR" sz="2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fr-FR" sz="2800" dirty="0">
                <a:solidFill>
                  <a:srgbClr val="FF0000"/>
                </a:solidFill>
              </a:rPr>
              <a:t>Les trois questions à se poser !</a:t>
            </a:r>
          </a:p>
          <a:p>
            <a:pPr marL="0" indent="0" algn="ctr">
              <a:lnSpc>
                <a:spcPct val="107000"/>
              </a:lnSpc>
              <a:spcAft>
                <a:spcPts val="800"/>
              </a:spcAft>
              <a:buNone/>
            </a:pPr>
            <a:endParaRPr lang="fr-FR" sz="2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fr-FR" sz="2400" dirty="0">
                <a:solidFill>
                  <a:schemeClr val="tx1"/>
                </a:solidFill>
              </a:rPr>
              <a:t>Existe-t-il un bénéfice potentiel pour la population ?</a:t>
            </a:r>
          </a:p>
          <a:p>
            <a:pPr marL="0" indent="0">
              <a:buNone/>
            </a:pPr>
            <a:endParaRPr lang="fr-FR" sz="2400" dirty="0">
              <a:solidFill>
                <a:schemeClr val="tx1"/>
              </a:solidFill>
            </a:endParaRPr>
          </a:p>
          <a:p>
            <a:r>
              <a:rPr lang="fr-FR" sz="2400" dirty="0">
                <a:solidFill>
                  <a:schemeClr val="tx1"/>
                </a:solidFill>
              </a:rPr>
              <a:t>Si oui, quel est le niveau de collaboration souhaité?</a:t>
            </a:r>
          </a:p>
          <a:p>
            <a:pPr marL="0" indent="0">
              <a:buNone/>
            </a:pPr>
            <a:endParaRPr lang="fr-FR" sz="2400" dirty="0">
              <a:solidFill>
                <a:schemeClr val="tx1"/>
              </a:solidFill>
            </a:endParaRPr>
          </a:p>
          <a:p>
            <a:r>
              <a:rPr lang="fr-FR" sz="2400" dirty="0">
                <a:solidFill>
                  <a:schemeClr val="tx1"/>
                </a:solidFill>
              </a:rPr>
              <a:t>Quelles sont les implications opérationnelles de cette éventuelle collaboration?</a:t>
            </a:r>
            <a:endParaRPr lang="fr-FR" sz="2400" dirty="0"/>
          </a:p>
          <a:p>
            <a:endParaRPr lang="fr-FR" sz="2400" dirty="0"/>
          </a:p>
          <a:p>
            <a:endParaRPr lang="fr-FR" sz="2400" dirty="0"/>
          </a:p>
          <a:p>
            <a:endParaRPr lang="fr-FR" dirty="0"/>
          </a:p>
        </p:txBody>
      </p:sp>
    </p:spTree>
    <p:extLst>
      <p:ext uri="{BB962C8B-B14F-4D97-AF65-F5344CB8AC3E}">
        <p14:creationId xmlns:p14="http://schemas.microsoft.com/office/powerpoint/2010/main" val="4065262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7F64047-93C2-4596-92F8-0F615D5B4DFB}"/>
              </a:ext>
            </a:extLst>
          </p:cNvPr>
          <p:cNvSpPr>
            <a:spLocks noGrp="1"/>
          </p:cNvSpPr>
          <p:nvPr>
            <p:ph idx="1"/>
          </p:nvPr>
        </p:nvSpPr>
        <p:spPr>
          <a:xfrm>
            <a:off x="684211" y="685800"/>
            <a:ext cx="8752751" cy="5484181"/>
          </a:xfrm>
        </p:spPr>
        <p:txBody>
          <a:bodyPr>
            <a:normAutofit/>
          </a:bodyPr>
          <a:lstStyle/>
          <a:p>
            <a:pPr marL="0" indent="0" algn="ctr">
              <a:buNone/>
            </a:pPr>
            <a:r>
              <a:rPr lang="fr-FR" sz="2800" dirty="0">
                <a:solidFill>
                  <a:srgbClr val="FF0000"/>
                </a:solidFill>
              </a:rPr>
              <a:t>Quelles sont les implications opérationnelles ? (3)</a:t>
            </a:r>
            <a:br>
              <a:rPr lang="fr-FR" sz="2800" dirty="0">
                <a:solidFill>
                  <a:schemeClr val="tx1"/>
                </a:solidFill>
              </a:rPr>
            </a:br>
            <a:endParaRPr lang="fr-FR" sz="2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fr-FR" sz="2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 pratique et en première analyse</a:t>
            </a:r>
          </a:p>
          <a:p>
            <a:r>
              <a:rPr lang="fr-FR"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fr-FR" sz="2200" dirty="0">
                <a:solidFill>
                  <a:schemeClr val="tx1"/>
                </a:solidFill>
                <a:latin typeface="Calibri" panose="020F0502020204030204" pitchFamily="34" charset="0"/>
                <a:ea typeface="Calibri" panose="020F0502020204030204" pitchFamily="34" charset="0"/>
                <a:cs typeface="Times New Roman" panose="02020603050405020304" pitchFamily="18" charset="0"/>
              </a:rPr>
              <a:t>L</a:t>
            </a:r>
            <a:r>
              <a:rPr lang="fr-FR"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 nombre d’interventions supplémentaires à prévoir pour la base SM concernée serait de 0.9% de la population s’il s’agit d’un territoire AMU de proximité (cas de la convention franco-belge)</a:t>
            </a:r>
          </a:p>
          <a:p>
            <a:r>
              <a:rPr lang="fr-FR" sz="2200" dirty="0">
                <a:solidFill>
                  <a:schemeClr val="tx1"/>
                </a:solidFill>
                <a:latin typeface="Calibri" panose="020F0502020204030204" pitchFamily="34" charset="0"/>
                <a:ea typeface="Calibri" panose="020F0502020204030204" pitchFamily="34" charset="0"/>
                <a:cs typeface="Times New Roman" panose="02020603050405020304" pitchFamily="18" charset="0"/>
              </a:rPr>
              <a:t>S’il s’agit </a:t>
            </a:r>
            <a:r>
              <a:rPr lang="fr-FR"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d’un territoire AMU de subsidiarité, ce nombre d’interventions supplémentaires ne serait que de maximum  0.1% de la population (cas, a priori, de la convention franco-luxembourgeoise en cours de réflexion)</a:t>
            </a:r>
          </a:p>
          <a:p>
            <a:r>
              <a:rPr lang="fr-FR"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noter que, dans les faits, lorsque le choix se porte sur des interventions réalisées selon le principe de proximité, il inclut également le principe de subsidiarité (convention franco-belge)</a:t>
            </a:r>
          </a:p>
          <a:p>
            <a:endParaRPr lang="fr-FR" dirty="0"/>
          </a:p>
        </p:txBody>
      </p:sp>
    </p:spTree>
    <p:extLst>
      <p:ext uri="{BB962C8B-B14F-4D97-AF65-F5344CB8AC3E}">
        <p14:creationId xmlns:p14="http://schemas.microsoft.com/office/powerpoint/2010/main" val="34436840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4F4BF9-5BC1-4E39-AC65-F11832FFA8BB}"/>
              </a:ext>
            </a:extLst>
          </p:cNvPr>
          <p:cNvSpPr>
            <a:spLocks noGrp="1"/>
          </p:cNvSpPr>
          <p:nvPr>
            <p:ph idx="1"/>
          </p:nvPr>
        </p:nvSpPr>
        <p:spPr>
          <a:xfrm>
            <a:off x="684212" y="685800"/>
            <a:ext cx="9063470" cy="5333260"/>
          </a:xfrm>
        </p:spPr>
        <p:txBody>
          <a:bodyPr>
            <a:normAutofit/>
          </a:bodyPr>
          <a:lstStyle/>
          <a:p>
            <a:pPr marL="0" indent="0">
              <a:buNone/>
            </a:pPr>
            <a:endParaRPr lang="fr-FR" dirty="0">
              <a:solidFill>
                <a:schemeClr val="tx1"/>
              </a:solidFill>
            </a:endParaRPr>
          </a:p>
          <a:p>
            <a:pPr marL="0" indent="0" algn="ctr">
              <a:buNone/>
            </a:pPr>
            <a:r>
              <a:rPr lang="fr-FR" sz="2400" dirty="0">
                <a:solidFill>
                  <a:srgbClr val="FF0000"/>
                </a:solidFill>
              </a:rPr>
              <a:t>Quelles sont les implications opérationnelles ? (4)</a:t>
            </a:r>
            <a:br>
              <a:rPr lang="fr-FR" sz="2000" dirty="0">
                <a:solidFill>
                  <a:schemeClr val="tx1"/>
                </a:solidFill>
              </a:rPr>
            </a:br>
            <a:endParaRPr lang="fr-FR" dirty="0">
              <a:solidFill>
                <a:schemeClr val="tx1"/>
              </a:solidFill>
            </a:endParaRPr>
          </a:p>
          <a:p>
            <a:pPr marL="0" indent="0" algn="ctr">
              <a:buNone/>
            </a:pPr>
            <a:r>
              <a:rPr lang="fr-FR" u="sng" dirty="0">
                <a:solidFill>
                  <a:schemeClr val="tx1"/>
                </a:solidFill>
              </a:rPr>
              <a:t>Les implications concernent également les établissements destinataires</a:t>
            </a:r>
          </a:p>
          <a:p>
            <a:pPr algn="just">
              <a:lnSpc>
                <a:spcPct val="107000"/>
              </a:lnSpc>
              <a:spcAft>
                <a:spcPts val="800"/>
              </a:spcAft>
            </a:pPr>
            <a:r>
              <a:rPr lang="fr-FR"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principe habituellement retenu est que les SM intervenant en transfrontalier ont, comme destination privilégiée, l’établissement de santé de proximité du pays dans lequel ils interviennent (sauf dans l’hypothèse où le patient a la même nationalité que celle du SM transfrontalier)</a:t>
            </a:r>
          </a:p>
          <a:p>
            <a:pPr algn="just">
              <a:lnSpc>
                <a:spcPct val="107000"/>
              </a:lnSpc>
              <a:spcAft>
                <a:spcPts val="800"/>
              </a:spcAft>
            </a:pPr>
            <a:r>
              <a:rPr lang="fr-FR"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Pour autant, dans le cas de filières spécifiques (infarctus, AVC, traumatisé grave…), le patient pourra être dirigé vers l’établissement le plus proche disposant de ladite filière (sous réserve d’un gain significatif de délai), idéalement sans tenir compte de l’origine des SM et ce, bien sûr, en accord avec les souhaits du patient</a:t>
            </a:r>
          </a:p>
          <a:p>
            <a:endParaRPr lang="fr-FR" dirty="0">
              <a:solidFill>
                <a:schemeClr val="tx1"/>
              </a:solidFill>
            </a:endParaRPr>
          </a:p>
          <a:p>
            <a:endParaRPr lang="fr-FR" dirty="0"/>
          </a:p>
        </p:txBody>
      </p:sp>
    </p:spTree>
    <p:extLst>
      <p:ext uri="{BB962C8B-B14F-4D97-AF65-F5344CB8AC3E}">
        <p14:creationId xmlns:p14="http://schemas.microsoft.com/office/powerpoint/2010/main" val="1281605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2E2E4B7-6F20-4403-A5F9-AA6A7CA6AB3C}"/>
              </a:ext>
            </a:extLst>
          </p:cNvPr>
          <p:cNvSpPr>
            <a:spLocks noGrp="1"/>
          </p:cNvSpPr>
          <p:nvPr>
            <p:ph idx="1"/>
          </p:nvPr>
        </p:nvSpPr>
        <p:spPr>
          <a:xfrm>
            <a:off x="684212" y="685800"/>
            <a:ext cx="8534400" cy="5395404"/>
          </a:xfrm>
        </p:spPr>
        <p:txBody>
          <a:bodyPr/>
          <a:lstStyle/>
          <a:p>
            <a:pPr marL="0" indent="0" algn="ctr">
              <a:lnSpc>
                <a:spcPct val="107000"/>
              </a:lnSpc>
              <a:spcAft>
                <a:spcPts val="800"/>
              </a:spcAft>
              <a:buNone/>
            </a:pPr>
            <a:r>
              <a:rPr lang="fr-FR" sz="2400" dirty="0">
                <a:solidFill>
                  <a:srgbClr val="FF0000"/>
                </a:solidFill>
              </a:rPr>
              <a:t>Quelles sont les implications opérationnelles ? (5)</a:t>
            </a:r>
            <a:br>
              <a:rPr lang="fr-FR" sz="2400" dirty="0">
                <a:solidFill>
                  <a:schemeClr val="tx1"/>
                </a:solidFill>
              </a:rPr>
            </a:br>
            <a:endPar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fr-FR"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Dans cet esprit, les établissements de santé disposant des différentes filières devront être identifiés puis des courbes isochrones devront être tracées autour de ces établissements, afin de déterminer, pour chaque commune, la destination à privilégier en fonction des différentes filières</a:t>
            </a:r>
          </a:p>
          <a:p>
            <a:pPr algn="just">
              <a:lnSpc>
                <a:spcPct val="107000"/>
              </a:lnSpc>
              <a:spcAft>
                <a:spcPts val="800"/>
              </a:spcAft>
            </a:pPr>
            <a:r>
              <a:rPr lang="fr-FR" sz="2400" dirty="0">
                <a:solidFill>
                  <a:schemeClr val="tx1"/>
                </a:solidFill>
                <a:latin typeface="Calibri" panose="020F0502020204030204" pitchFamily="34" charset="0"/>
                <a:ea typeface="Calibri" panose="020F0502020204030204" pitchFamily="34" charset="0"/>
                <a:cs typeface="Times New Roman" panose="02020603050405020304" pitchFamily="18" charset="0"/>
              </a:rPr>
              <a:t>A titre d’exemple, une courbe isochrone à 20 minutes a également été testée concernant la filière traumatisé grave </a:t>
            </a:r>
            <a:endParaRPr lang="fr-FR" sz="2400" dirty="0">
              <a:solidFill>
                <a:schemeClr val="tx1"/>
              </a:solidFill>
            </a:endParaRPr>
          </a:p>
          <a:p>
            <a:endParaRPr lang="fr-FR" dirty="0"/>
          </a:p>
        </p:txBody>
      </p:sp>
    </p:spTree>
    <p:extLst>
      <p:ext uri="{BB962C8B-B14F-4D97-AF65-F5344CB8AC3E}">
        <p14:creationId xmlns:p14="http://schemas.microsoft.com/office/powerpoint/2010/main" val="3953842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141327-F7BE-4991-B77F-1EBB188058EF}"/>
              </a:ext>
            </a:extLst>
          </p:cNvPr>
          <p:cNvSpPr>
            <a:spLocks noGrp="1"/>
          </p:cNvSpPr>
          <p:nvPr>
            <p:ph type="title"/>
          </p:nvPr>
        </p:nvSpPr>
        <p:spPr/>
        <p:txBody>
          <a:bodyPr/>
          <a:lstStyle/>
          <a:p>
            <a:endParaRPr lang="fr-FR"/>
          </a:p>
        </p:txBody>
      </p:sp>
      <p:pic>
        <p:nvPicPr>
          <p:cNvPr id="5" name="Espace réservé du contenu 4">
            <a:extLst>
              <a:ext uri="{FF2B5EF4-FFF2-40B4-BE49-F238E27FC236}">
                <a16:creationId xmlns:a16="http://schemas.microsoft.com/office/drawing/2014/main" id="{C826B2C4-63D6-4C74-958A-29E26A208B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0"/>
          </a:xfrm>
        </p:spPr>
      </p:pic>
    </p:spTree>
    <p:extLst>
      <p:ext uri="{BB962C8B-B14F-4D97-AF65-F5344CB8AC3E}">
        <p14:creationId xmlns:p14="http://schemas.microsoft.com/office/powerpoint/2010/main" val="3477063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F68F226-6C7E-48C6-8BE3-A6A2BFF58596}"/>
              </a:ext>
            </a:extLst>
          </p:cNvPr>
          <p:cNvSpPr>
            <a:spLocks noGrp="1"/>
          </p:cNvSpPr>
          <p:nvPr>
            <p:ph idx="1"/>
          </p:nvPr>
        </p:nvSpPr>
        <p:spPr>
          <a:xfrm>
            <a:off x="684212" y="417250"/>
            <a:ext cx="9223268" cy="5841507"/>
          </a:xfrm>
        </p:spPr>
        <p:txBody>
          <a:bodyPr>
            <a:normAutofit fontScale="92500" lnSpcReduction="10000"/>
          </a:bodyPr>
          <a:lstStyle/>
          <a:p>
            <a:pPr marL="0" indent="0" algn="ctr">
              <a:lnSpc>
                <a:spcPct val="107000"/>
              </a:lnSpc>
              <a:spcAft>
                <a:spcPts val="800"/>
              </a:spcAft>
              <a:buNone/>
            </a:pPr>
            <a:r>
              <a:rPr lang="fr-FR" sz="2600" dirty="0">
                <a:solidFill>
                  <a:srgbClr val="FF0000"/>
                </a:solidFill>
              </a:rPr>
              <a:t>Quelles sont les implications opérationnelles ? (6)</a:t>
            </a:r>
            <a:endParaRPr lang="fr-FR" sz="2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endPar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fr-FR" sz="21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Les modalités de communication entre les CTA doivent être précisées </a:t>
            </a:r>
          </a:p>
          <a:p>
            <a:pPr marL="0" indent="0" algn="ctr">
              <a:lnSpc>
                <a:spcPct val="107000"/>
              </a:lnSpc>
              <a:spcAft>
                <a:spcPts val="800"/>
              </a:spcAft>
              <a:buNone/>
            </a:pPr>
            <a:r>
              <a:rPr lang="fr-FR" sz="2100"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Exemple de procédure </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CTA 1 demande l’intervention d’un SM au CTA 2</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CTA 2 confirme ou infirme la disponibilité du SM concerné</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 cas d’indisponibilité, le CTA 1 reprend la gestion de l’intervention</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 cas de disponibilité, le CTA 2 déclenche le SM</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SM se rend sur les lieux puis passe son bilan et son souhait de destination au CTA 2</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cas échéant, et si le gain opérationnel est significatif, une jonction avec un SM dépendant du CTA 1 peut être organisée</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CTA 2 informe le CTA 1 (bilan et destination) et l’établissement receveur</a:t>
            </a:r>
          </a:p>
          <a:p>
            <a:pPr>
              <a:lnSpc>
                <a:spcPct val="107000"/>
              </a:lnSpc>
              <a:spcAft>
                <a:spcPts val="800"/>
              </a:spcAft>
            </a:pPr>
            <a:r>
              <a:rPr lang="fr-FR" sz="2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 SM informe le CTA 2 de sa disponibilité</a:t>
            </a:r>
          </a:p>
          <a:p>
            <a:endParaRPr lang="fr-FR" dirty="0"/>
          </a:p>
        </p:txBody>
      </p:sp>
    </p:spTree>
    <p:extLst>
      <p:ext uri="{BB962C8B-B14F-4D97-AF65-F5344CB8AC3E}">
        <p14:creationId xmlns:p14="http://schemas.microsoft.com/office/powerpoint/2010/main" val="2149002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F545A56-B89A-4123-B83A-76A4FB7215B6}"/>
              </a:ext>
            </a:extLst>
          </p:cNvPr>
          <p:cNvSpPr>
            <a:spLocks noGrp="1"/>
          </p:cNvSpPr>
          <p:nvPr>
            <p:ph idx="1"/>
          </p:nvPr>
        </p:nvSpPr>
        <p:spPr>
          <a:xfrm>
            <a:off x="861765" y="366204"/>
            <a:ext cx="8534400" cy="5599590"/>
          </a:xfrm>
        </p:spPr>
        <p:txBody>
          <a:bodyPr>
            <a:normAutofit fontScale="92500" lnSpcReduction="10000"/>
          </a:bodyPr>
          <a:lstStyle/>
          <a:p>
            <a:pPr marL="0" indent="0" algn="ctr">
              <a:buNone/>
            </a:pPr>
            <a:endParaRPr lang="fr-FR" dirty="0"/>
          </a:p>
          <a:p>
            <a:pPr marL="0" indent="0" algn="ctr">
              <a:buNone/>
            </a:pPr>
            <a:endParaRPr lang="fr-FR" dirty="0">
              <a:solidFill>
                <a:schemeClr val="tx1"/>
              </a:solidFill>
            </a:endParaRPr>
          </a:p>
          <a:p>
            <a:pPr marL="0" indent="0" algn="ctr">
              <a:buNone/>
            </a:pPr>
            <a:r>
              <a:rPr lang="fr-FR" sz="3200" dirty="0">
                <a:solidFill>
                  <a:srgbClr val="FF0000"/>
                </a:solidFill>
              </a:rPr>
              <a:t>Conclusion</a:t>
            </a:r>
            <a:endParaRPr lang="fr-FR" sz="3200" dirty="0">
              <a:solidFill>
                <a:schemeClr val="tx1"/>
              </a:solidFill>
            </a:endParaRPr>
          </a:p>
          <a:p>
            <a:pPr marL="0" indent="0" algn="ctr">
              <a:buNone/>
            </a:pPr>
            <a:r>
              <a:rPr lang="fr-FR" dirty="0">
                <a:solidFill>
                  <a:schemeClr val="tx1"/>
                </a:solidFill>
              </a:rPr>
              <a:t>Démarche chronologique proposée</a:t>
            </a:r>
          </a:p>
          <a:p>
            <a:pPr marL="0" indent="0" algn="ctr">
              <a:buNone/>
            </a:pPr>
            <a:endParaRPr lang="fr-FR" dirty="0">
              <a:solidFill>
                <a:schemeClr val="tx1"/>
              </a:solidFill>
            </a:endParaRPr>
          </a:p>
          <a:p>
            <a:r>
              <a:rPr lang="fr-FR" sz="2100" dirty="0">
                <a:solidFill>
                  <a:schemeClr val="tx1"/>
                </a:solidFill>
                <a:latin typeface="+mj-lt"/>
              </a:rPr>
              <a:t>Acter le souhait d’une collaboration en matière d’Aide Médicale Urgente et le principe retenu (proximité ou subsidiarité) </a:t>
            </a:r>
          </a:p>
          <a:p>
            <a:r>
              <a:rPr lang="fr-FR" sz="2100" dirty="0">
                <a:solidFill>
                  <a:schemeClr val="tx1"/>
                </a:solidFill>
                <a:latin typeface="+mj-lt"/>
              </a:rPr>
              <a:t>Déterminer les communes et la population impactées avec son corollaire en termes de supplément d’activité</a:t>
            </a:r>
          </a:p>
          <a:p>
            <a:r>
              <a:rPr lang="fr-FR" sz="2100" dirty="0">
                <a:solidFill>
                  <a:schemeClr val="tx1"/>
                </a:solidFill>
                <a:latin typeface="+mj-lt"/>
              </a:rPr>
              <a:t>Ecrire une procédure opérationnelle en lien et en accord avec les CTA impliqués</a:t>
            </a:r>
          </a:p>
          <a:p>
            <a:r>
              <a:rPr lang="fr-FR" sz="2100" dirty="0">
                <a:solidFill>
                  <a:schemeClr val="tx1"/>
                </a:solidFill>
                <a:latin typeface="+mj-lt"/>
              </a:rPr>
              <a:t>Informer tous les acteurs concernés</a:t>
            </a:r>
          </a:p>
          <a:p>
            <a:r>
              <a:rPr lang="fr-FR" sz="2100" dirty="0">
                <a:solidFill>
                  <a:schemeClr val="tx1"/>
                </a:solidFill>
                <a:latin typeface="+mj-lt"/>
              </a:rPr>
              <a:t>Définir les indicateurs de suivi et mettre en place une commission d’évaluation</a:t>
            </a:r>
          </a:p>
          <a:p>
            <a:endParaRPr lang="fr-FR" sz="2100" i="1" dirty="0">
              <a:solidFill>
                <a:schemeClr val="tx1"/>
              </a:solidFill>
              <a:effectLst/>
              <a:latin typeface="+mj-lt"/>
              <a:ea typeface="Calibri" panose="020F0502020204030204" pitchFamily="34" charset="0"/>
              <a:cs typeface="Calibri" panose="020F0502020204030204" pitchFamily="34" charset="0"/>
            </a:endParaRPr>
          </a:p>
          <a:p>
            <a:endParaRPr lang="fr-FR" dirty="0"/>
          </a:p>
        </p:txBody>
      </p:sp>
    </p:spTree>
    <p:extLst>
      <p:ext uri="{BB962C8B-B14F-4D97-AF65-F5344CB8AC3E}">
        <p14:creationId xmlns:p14="http://schemas.microsoft.com/office/powerpoint/2010/main" val="2411171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A016B95-F319-471A-BBC2-1E9CB980B5FC}"/>
              </a:ext>
            </a:extLst>
          </p:cNvPr>
          <p:cNvSpPr>
            <a:spLocks noGrp="1"/>
          </p:cNvSpPr>
          <p:nvPr>
            <p:ph idx="1"/>
          </p:nvPr>
        </p:nvSpPr>
        <p:spPr>
          <a:xfrm>
            <a:off x="684211" y="443883"/>
            <a:ext cx="8841529" cy="6081203"/>
          </a:xfrm>
        </p:spPr>
        <p:txBody>
          <a:bodyPr>
            <a:noAutofit/>
          </a:bodyPr>
          <a:lstStyle/>
          <a:p>
            <a:pPr marL="0" indent="0" algn="ctr">
              <a:buNone/>
            </a:pPr>
            <a:r>
              <a:rPr lang="fr-FR" sz="2800" dirty="0">
                <a:solidFill>
                  <a:srgbClr val="FF0000"/>
                </a:solidFill>
              </a:rPr>
              <a:t>Existe-t-il un bénéfice potentiel </a:t>
            </a:r>
          </a:p>
          <a:p>
            <a:pPr marL="0" indent="0" algn="ctr">
              <a:buNone/>
            </a:pPr>
            <a:r>
              <a:rPr lang="fr-FR" sz="2800" dirty="0">
                <a:solidFill>
                  <a:srgbClr val="FF0000"/>
                </a:solidFill>
              </a:rPr>
              <a:t>pour la population ? (1)</a:t>
            </a:r>
          </a:p>
          <a:p>
            <a:r>
              <a:rPr lang="fr-FR" sz="2800" dirty="0">
                <a:solidFill>
                  <a:schemeClr val="tx1"/>
                </a:solidFill>
              </a:rPr>
              <a:t>Nécessité de déterminer les communes et les populations concernées</a:t>
            </a:r>
          </a:p>
          <a:p>
            <a:r>
              <a:rPr lang="fr-FR" sz="2800" dirty="0">
                <a:solidFill>
                  <a:schemeClr val="tx1"/>
                </a:solidFill>
              </a:rPr>
              <a:t>Pour cela, il est indispensable de tracer des isochrones routiers autour des bases des secours médicaux (SM)afin de déterminer s’il existe des territoires potentiellement bénéficiaires</a:t>
            </a:r>
          </a:p>
          <a:p>
            <a:r>
              <a:rPr lang="fr-FR" sz="2800" dirty="0">
                <a:solidFill>
                  <a:schemeClr val="tx1"/>
                </a:solidFill>
              </a:rPr>
              <a:t>Après plusieurs tests (15/20/30) nous avons retenu les isochrones à 20 minutes</a:t>
            </a:r>
          </a:p>
        </p:txBody>
      </p:sp>
    </p:spTree>
    <p:extLst>
      <p:ext uri="{BB962C8B-B14F-4D97-AF65-F5344CB8AC3E}">
        <p14:creationId xmlns:p14="http://schemas.microsoft.com/office/powerpoint/2010/main" val="3546816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6A01237-A086-452D-ABBA-1D2D177B200F}"/>
              </a:ext>
            </a:extLst>
          </p:cNvPr>
          <p:cNvSpPr>
            <a:spLocks noGrp="1"/>
          </p:cNvSpPr>
          <p:nvPr>
            <p:ph idx="1"/>
          </p:nvPr>
        </p:nvSpPr>
        <p:spPr>
          <a:xfrm>
            <a:off x="684212" y="685800"/>
            <a:ext cx="8534400" cy="5706122"/>
          </a:xfrm>
        </p:spPr>
        <p:txBody>
          <a:bodyPr>
            <a:noAutofit/>
          </a:bodyPr>
          <a:lstStyle/>
          <a:p>
            <a:pPr marL="0" indent="0" algn="ctr">
              <a:buNone/>
            </a:pPr>
            <a:r>
              <a:rPr lang="fr-FR" sz="2800" dirty="0">
                <a:solidFill>
                  <a:srgbClr val="FF0000"/>
                </a:solidFill>
              </a:rPr>
              <a:t>Existe-t-il un bénéfice potentiel </a:t>
            </a:r>
          </a:p>
          <a:p>
            <a:pPr marL="0" indent="0" algn="ctr">
              <a:buNone/>
            </a:pPr>
            <a:r>
              <a:rPr lang="fr-FR" sz="2800" dirty="0">
                <a:solidFill>
                  <a:srgbClr val="FF0000"/>
                </a:solidFill>
              </a:rPr>
              <a:t>pour la population ? (2)</a:t>
            </a:r>
            <a:endParaRPr lang="fr-FR" sz="2800" dirty="0">
              <a:solidFill>
                <a:schemeClr val="tx1"/>
              </a:solidFill>
            </a:endParaRPr>
          </a:p>
          <a:p>
            <a:r>
              <a:rPr lang="fr-FR" sz="2800" dirty="0">
                <a:solidFill>
                  <a:schemeClr val="tx1"/>
                </a:solidFill>
              </a:rPr>
              <a:t>Il faut ensuite déterminer le délai maximum d’intervention entre la base des SM et le lieu de l’intervention transfrontalière</a:t>
            </a:r>
          </a:p>
          <a:p>
            <a:r>
              <a:rPr lang="fr-FR" sz="2800" dirty="0">
                <a:solidFill>
                  <a:schemeClr val="tx1"/>
                </a:solidFill>
              </a:rPr>
              <a:t>En effet , ce délai maximum va impacter le temps total d’indisponibilité des SM sur le secteur habituel d’intervention</a:t>
            </a:r>
          </a:p>
          <a:p>
            <a:r>
              <a:rPr lang="fr-FR" sz="2800" dirty="0">
                <a:solidFill>
                  <a:schemeClr val="tx1"/>
                </a:solidFill>
              </a:rPr>
              <a:t>En lien avec les isochrones routiers, nous avons retenu un délai de 20 minutes ce qui correspond  à un temps d’indisponibilité des SM de l’ordre d’une heure.</a:t>
            </a:r>
          </a:p>
        </p:txBody>
      </p:sp>
    </p:spTree>
    <p:extLst>
      <p:ext uri="{BB962C8B-B14F-4D97-AF65-F5344CB8AC3E}">
        <p14:creationId xmlns:p14="http://schemas.microsoft.com/office/powerpoint/2010/main" val="1314520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94B73B1-9511-410C-851D-21DA7000429C}"/>
              </a:ext>
            </a:extLst>
          </p:cNvPr>
          <p:cNvSpPr>
            <a:spLocks noGrp="1"/>
          </p:cNvSpPr>
          <p:nvPr>
            <p:ph idx="1"/>
          </p:nvPr>
        </p:nvSpPr>
        <p:spPr>
          <a:xfrm>
            <a:off x="684211" y="685800"/>
            <a:ext cx="8743873" cy="5226728"/>
          </a:xfrm>
        </p:spPr>
        <p:txBody>
          <a:bodyPr>
            <a:normAutofit/>
          </a:bodyPr>
          <a:lstStyle/>
          <a:p>
            <a:pPr marL="0" indent="0" algn="ctr">
              <a:buNone/>
            </a:pPr>
            <a:r>
              <a:rPr lang="fr-FR" sz="2800" dirty="0">
                <a:solidFill>
                  <a:srgbClr val="FF0000"/>
                </a:solidFill>
              </a:rPr>
              <a:t>Existe-t-il un bénéfice potentiel </a:t>
            </a:r>
          </a:p>
          <a:p>
            <a:pPr marL="0" indent="0" algn="ctr">
              <a:buNone/>
            </a:pPr>
            <a:r>
              <a:rPr lang="fr-FR" sz="2800" dirty="0">
                <a:solidFill>
                  <a:srgbClr val="FF0000"/>
                </a:solidFill>
              </a:rPr>
              <a:t>pour la population ? (3)</a:t>
            </a:r>
            <a:endParaRPr lang="fr-FR" sz="2400" dirty="0">
              <a:solidFill>
                <a:schemeClr val="tx1"/>
              </a:solidFill>
            </a:endParaRPr>
          </a:p>
          <a:p>
            <a:r>
              <a:rPr lang="fr-FR" sz="2400" dirty="0">
                <a:solidFill>
                  <a:schemeClr val="tx1"/>
                </a:solidFill>
              </a:rPr>
              <a:t>Enfin,  il est nécessaire de déterminer le gain minimum souhaité en termes de délai d’intervention </a:t>
            </a:r>
          </a:p>
          <a:p>
            <a:r>
              <a:rPr lang="fr-FR" sz="2400" dirty="0">
                <a:solidFill>
                  <a:schemeClr val="tx1"/>
                </a:solidFill>
              </a:rPr>
              <a:t>Pour cela, il faut tenir compte du retard de départ des secours, lié à la transmission de l’alerte entre les CTA (centre de traitement des appels), et de la nécessité d’un gain significatif eu égard à la répercussion opérationnelle</a:t>
            </a:r>
          </a:p>
          <a:p>
            <a:r>
              <a:rPr lang="fr-FR" sz="2400" dirty="0">
                <a:solidFill>
                  <a:schemeClr val="tx1"/>
                </a:solidFill>
              </a:rPr>
              <a:t>Un gain de minimum 7 minutes parait raisonnable (dont environ 3 minutes de transmission de l’alerte)</a:t>
            </a:r>
          </a:p>
        </p:txBody>
      </p:sp>
    </p:spTree>
    <p:extLst>
      <p:ext uri="{BB962C8B-B14F-4D97-AF65-F5344CB8AC3E}">
        <p14:creationId xmlns:p14="http://schemas.microsoft.com/office/powerpoint/2010/main" val="2188025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7D3C429-3892-44B6-AD88-685B3C27E6AD}"/>
              </a:ext>
            </a:extLst>
          </p:cNvPr>
          <p:cNvSpPr>
            <a:spLocks noGrp="1"/>
          </p:cNvSpPr>
          <p:nvPr>
            <p:ph idx="1"/>
          </p:nvPr>
        </p:nvSpPr>
        <p:spPr>
          <a:xfrm>
            <a:off x="684212" y="381740"/>
            <a:ext cx="8534400" cy="5122415"/>
          </a:xfrm>
        </p:spPr>
        <p:txBody>
          <a:bodyPr>
            <a:normAutofit/>
          </a:bodyPr>
          <a:lstStyle/>
          <a:p>
            <a:pPr marL="0" indent="0" algn="ctr">
              <a:buNone/>
            </a:pPr>
            <a:r>
              <a:rPr lang="fr-FR" sz="2800" dirty="0">
                <a:solidFill>
                  <a:srgbClr val="FF0000"/>
                </a:solidFill>
              </a:rPr>
              <a:t>Existe-t-il un bénéfice potentiel </a:t>
            </a:r>
          </a:p>
          <a:p>
            <a:pPr marL="0" indent="0" algn="ctr">
              <a:buNone/>
            </a:pPr>
            <a:r>
              <a:rPr lang="fr-FR" sz="2800" dirty="0">
                <a:solidFill>
                  <a:srgbClr val="FF0000"/>
                </a:solidFill>
              </a:rPr>
              <a:t>pour la population ? (4)</a:t>
            </a:r>
            <a:endParaRPr lang="fr-FR" sz="2400" dirty="0">
              <a:solidFill>
                <a:schemeClr val="tx1"/>
              </a:solidFill>
            </a:endParaRPr>
          </a:p>
          <a:p>
            <a:r>
              <a:rPr lang="fr-FR" sz="2400" dirty="0">
                <a:solidFill>
                  <a:schemeClr val="tx1"/>
                </a:solidFill>
              </a:rPr>
              <a:t>En prenant en compte ces deux éléments, à savoir le gain minimum de délai d’intervention et le délai maximum d’intervention, il est possible de définir des territoires précis</a:t>
            </a:r>
          </a:p>
          <a:p>
            <a:r>
              <a:rPr lang="fr-FR" sz="2400" dirty="0">
                <a:solidFill>
                  <a:schemeClr val="tx1"/>
                </a:solidFill>
              </a:rPr>
              <a:t>Voici quelques exemples de courbes isochrones à 20 minutes des bases des secours médicaux et de tableaux de communes potentiellement impactées par une telle procédure</a:t>
            </a:r>
          </a:p>
        </p:txBody>
      </p:sp>
    </p:spTree>
    <p:extLst>
      <p:ext uri="{BB962C8B-B14F-4D97-AF65-F5344CB8AC3E}">
        <p14:creationId xmlns:p14="http://schemas.microsoft.com/office/powerpoint/2010/main" val="1936677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5F74A91-446A-4336-952A-FC02EE7A295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5942" y="0"/>
            <a:ext cx="8534400" cy="6857999"/>
          </a:xfrm>
        </p:spPr>
      </p:pic>
    </p:spTree>
    <p:extLst>
      <p:ext uri="{BB962C8B-B14F-4D97-AF65-F5344CB8AC3E}">
        <p14:creationId xmlns:p14="http://schemas.microsoft.com/office/powerpoint/2010/main" val="3366592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CD571F-9D5C-4BC5-9305-7620B53D543F}"/>
              </a:ext>
            </a:extLst>
          </p:cNvPr>
          <p:cNvSpPr>
            <a:spLocks noGrp="1"/>
          </p:cNvSpPr>
          <p:nvPr>
            <p:ph type="title"/>
          </p:nvPr>
        </p:nvSpPr>
        <p:spPr/>
        <p:txBody>
          <a:bodyPr/>
          <a:lstStyle/>
          <a:p>
            <a:endParaRPr lang="fr-FR"/>
          </a:p>
        </p:txBody>
      </p:sp>
      <p:pic>
        <p:nvPicPr>
          <p:cNvPr id="5" name="Espace réservé du contenu 4">
            <a:extLst>
              <a:ext uri="{FF2B5EF4-FFF2-40B4-BE49-F238E27FC236}">
                <a16:creationId xmlns:a16="http://schemas.microsoft.com/office/drawing/2014/main" id="{7F3EE58F-1243-43B5-A148-A23F2FA8E90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125687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859BB0-8D39-4473-B858-C64817400B00}"/>
              </a:ext>
            </a:extLst>
          </p:cNvPr>
          <p:cNvSpPr>
            <a:spLocks noGrp="1"/>
          </p:cNvSpPr>
          <p:nvPr>
            <p:ph type="title"/>
          </p:nvPr>
        </p:nvSpPr>
        <p:spPr/>
        <p:txBody>
          <a:bodyPr/>
          <a:lstStyle/>
          <a:p>
            <a:endParaRPr lang="fr-FR"/>
          </a:p>
        </p:txBody>
      </p:sp>
      <p:pic>
        <p:nvPicPr>
          <p:cNvPr id="5" name="Espace réservé du contenu 4">
            <a:extLst>
              <a:ext uri="{FF2B5EF4-FFF2-40B4-BE49-F238E27FC236}">
                <a16:creationId xmlns:a16="http://schemas.microsoft.com/office/drawing/2014/main" id="{7B6DE5BF-F779-4A5E-AC0C-997EBF6A661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0"/>
          </a:xfrm>
        </p:spPr>
      </p:pic>
    </p:spTree>
    <p:extLst>
      <p:ext uri="{BB962C8B-B14F-4D97-AF65-F5344CB8AC3E}">
        <p14:creationId xmlns:p14="http://schemas.microsoft.com/office/powerpoint/2010/main" val="4016519124"/>
      </p:ext>
    </p:extLst>
  </p:cSld>
  <p:clrMapOvr>
    <a:masterClrMapping/>
  </p:clrMapOvr>
</p:sld>
</file>

<file path=ppt/theme/theme1.xml><?xml version="1.0" encoding="utf-8"?>
<a:theme xmlns:a="http://schemas.openxmlformats.org/drawingml/2006/main" name="Secteur">
  <a:themeElements>
    <a:clrScheme name="Secteur">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ecteur">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ecteur">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Thème Office">
  <a:themeElements>
    <a:clrScheme name="Est-Rescue - Theme">
      <a:dk1>
        <a:srgbClr val="7E6D68"/>
      </a:dk1>
      <a:lt1>
        <a:srgbClr val="FFFFFF"/>
      </a:lt1>
      <a:dk2>
        <a:srgbClr val="E74011"/>
      </a:dk2>
      <a:lt2>
        <a:srgbClr val="FFFFFF"/>
      </a:lt2>
      <a:accent1>
        <a:srgbClr val="E74011"/>
      </a:accent1>
      <a:accent2>
        <a:srgbClr val="76C1E7"/>
      </a:accent2>
      <a:accent3>
        <a:srgbClr val="FFFFFF"/>
      </a:accent3>
      <a:accent4>
        <a:srgbClr val="FBBA00"/>
      </a:accent4>
      <a:accent5>
        <a:srgbClr val="AFCA0B"/>
      </a:accent5>
      <a:accent6>
        <a:srgbClr val="E6007E"/>
      </a:accent6>
      <a:hlink>
        <a:srgbClr val="E74011"/>
      </a:hlink>
      <a:folHlink>
        <a:srgbClr val="A81815"/>
      </a:folHlink>
    </a:clrScheme>
    <a:fontScheme name="Est Rescue - Andes Neue Alt 3">
      <a:majorFont>
        <a:latin typeface="AndesNeue Alt 3 Black"/>
        <a:ea typeface=""/>
        <a:cs typeface=""/>
      </a:majorFont>
      <a:minorFont>
        <a:latin typeface="AndesNeue Alt 3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Est-Rescue.potx" id="{D8873C61-3375-487C-AF59-3137EC95A5BD}" vid="{12EE6E6E-C158-4EC0-B416-07133C8C6EAF}"/>
    </a:ext>
  </a:extLst>
</a:theme>
</file>

<file path=docProps/app.xml><?xml version="1.0" encoding="utf-8"?>
<Properties xmlns="http://schemas.openxmlformats.org/officeDocument/2006/extended-properties" xmlns:vt="http://schemas.openxmlformats.org/officeDocument/2006/docPropsVTypes">
  <Template>Slice</Template>
  <TotalTime>665</TotalTime>
  <Words>1350</Words>
  <Application>Microsoft Office PowerPoint</Application>
  <PresentationFormat>Grand écran</PresentationFormat>
  <Paragraphs>93</Paragraphs>
  <Slides>25</Slides>
  <Notes>0</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25</vt:i4>
      </vt:variant>
    </vt:vector>
  </HeadingPairs>
  <TitlesOfParts>
    <vt:vector size="34" baseType="lpstr">
      <vt:lpstr>AndesNeue Alt 3 Black</vt:lpstr>
      <vt:lpstr>AndesNeue Alt 3 Medium</vt:lpstr>
      <vt:lpstr>Arial</vt:lpstr>
      <vt:lpstr>Calibri</vt:lpstr>
      <vt:lpstr>Century</vt:lpstr>
      <vt:lpstr>Century Gothic</vt:lpstr>
      <vt:lpstr>Wingdings 3</vt:lpstr>
      <vt:lpstr>Secteur</vt:lpstr>
      <vt:lpstr>Thème Office</vt:lpstr>
      <vt:lpstr>Séminaire  Construire l’après-crise sanitaire  Metz 28/04/2022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Commune limitrophe – isochrone 20 min</vt:lpstr>
      <vt:lpstr>Commune limitrophe – isochrone 20 min</vt:lpstr>
      <vt:lpstr>Commune limitrophe – isochrone 20 min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Projet interreg COSAN Réunion de coordination 10/06/2021</dc:title>
  <dc:creator>bruno maire</dc:creator>
  <cp:lastModifiedBy>bruno maire</cp:lastModifiedBy>
  <cp:revision>50</cp:revision>
  <dcterms:created xsi:type="dcterms:W3CDTF">2021-06-09T13:15:40Z</dcterms:created>
  <dcterms:modified xsi:type="dcterms:W3CDTF">2022-04-26T09:06:28Z</dcterms:modified>
</cp:coreProperties>
</file>